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indent="715963" hangingPunct="0">
              <a:spcAft>
                <a:spcPts val="0"/>
              </a:spcAft>
            </a:pP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Zhang was younger, he didn’t take schoolwork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Later, he went to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at the Beijing Arts and Design Technology Institute. There, he turned over a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leaf. He got interested in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and started to work hard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endParaRPr lang="zh-CN" altLang="zh-CN"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429000"/>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815138" algn="l"/>
                <a:tab pos="9058275"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B. at	C. on	D. to</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926" y="3573016"/>
            <a:ext cx="461986" cy="553998"/>
          </a:xfrm>
          <a:prstGeom prst="rect">
            <a:avLst/>
          </a:prstGeom>
        </p:spPr>
        <p:txBody>
          <a:bodyPr wrap="none">
            <a:spAutoFit/>
          </a:bodyPr>
          <a:lstStyle/>
          <a:p>
            <a:r>
              <a:rPr lang="en-US" altLang="zh-CN" sz="3000"/>
              <a:t>C</a:t>
            </a:r>
            <a:endParaRPr lang="zh-CN" altLang="en-US" sz="3000"/>
          </a:p>
        </p:txBody>
      </p:sp>
      <p:sp>
        <p:nvSpPr>
          <p:cNvPr id="6" name="内容占位符 9"/>
          <p:cNvSpPr txBox="1">
            <a:spLocks/>
          </p:cNvSpPr>
          <p:nvPr/>
        </p:nvSpPr>
        <p:spPr bwMode="auto">
          <a:xfrm>
            <a:off x="360854" y="4077072"/>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考查介词辨析。句意：他对珠宝设计很感兴趣，并开始努力学习。</a:t>
            </a:r>
            <a:r>
              <a:rPr lang="en-US" altLang="zh-CN" sz="30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work hard on</a:t>
            </a:r>
            <a:r>
              <a:rPr lang="zh-CN" altLang="zh-CN" sz="30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为固定短语，意为</a:t>
            </a:r>
            <a:r>
              <a:rPr lang="en-US" altLang="zh-CN" sz="3000"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30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致力于</a:t>
            </a:r>
            <a:r>
              <a:rPr lang="en-US" altLang="zh-CN" sz="3000"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zh-CN" altLang="en-US" sz="3000" b="1" dirty="0"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          同义短语</a:t>
            </a:r>
            <a:r>
              <a:rPr lang="en-US" altLang="zh-CN" sz="30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be committed to</a:t>
            </a:r>
            <a:r>
              <a:rPr lang="zh-CN" altLang="zh-CN" sz="30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be devoted to</a:t>
            </a:r>
            <a:r>
              <a:rPr lang="zh-CN" altLang="en-US" sz="30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0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2"/>
          <a:stretch>
            <a:fillRect/>
          </a:stretch>
        </p:blipFill>
        <p:spPr>
          <a:xfrm>
            <a:off x="1702718" y="5521966"/>
            <a:ext cx="576064" cy="412019"/>
          </a:xfrm>
          <a:prstGeom prst="rect">
            <a:avLst/>
          </a:prstGeom>
        </p:spPr>
      </p:pic>
    </p:spTree>
    <p:extLst>
      <p:ext uri="{BB962C8B-B14F-4D97-AF65-F5344CB8AC3E}">
        <p14:creationId xmlns:p14="http://schemas.microsoft.com/office/powerpoint/2010/main" val="62192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38616"/>
          </a:xfrm>
        </p:spPr>
        <p:txBody>
          <a:bodyPr/>
          <a:lstStyle/>
          <a:p>
            <a:pPr indent="715963" hangingPunct="0">
              <a:lnSpc>
                <a:spcPct val="140000"/>
              </a:lnSpc>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developed his drawing and crafting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scratch</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刺耳声</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simple piece of </a:t>
            </a:r>
            <a:r>
              <a:rPr lang="en-US" altLang="zh-CN" sz="28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en-US" sz="28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hardships</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艰辛</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even remember how many sheets of paper I used, how many pens I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how many failed pieces I made,” he said. </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07557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6275" algn="l"/>
                <a:tab pos="7081838" algn="l"/>
                <a:tab pos="923925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skills	B. choices	C. flags	D. hearts</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4420" y="3198301"/>
            <a:ext cx="444352" cy="523220"/>
          </a:xfrm>
          <a:prstGeom prst="rect">
            <a:avLst/>
          </a:prstGeom>
        </p:spPr>
        <p:txBody>
          <a:bodyPr wrap="none">
            <a:spAutoFit/>
          </a:bodyPr>
          <a:lstStyle/>
          <a:p>
            <a:r>
              <a:rPr lang="en-US" altLang="zh-CN"/>
              <a:t>A</a:t>
            </a:r>
            <a:endParaRPr lang="zh-CN" altLang="en-US"/>
          </a:p>
        </p:txBody>
      </p:sp>
      <p:sp>
        <p:nvSpPr>
          <p:cNvPr id="6" name="内容占位符 12"/>
          <p:cNvSpPr txBox="1">
            <a:spLocks/>
          </p:cNvSpPr>
          <p:nvPr/>
        </p:nvSpPr>
        <p:spPr bwMode="auto">
          <a:xfrm>
            <a:off x="360854" y="3681172"/>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考查名词辨析。句意：从零开始磨炼技艺。</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skill</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技能；</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choice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flag</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旗帜；</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心灵。制作珠宝需要专业技能。故选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3345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38616"/>
          </a:xfrm>
        </p:spPr>
        <p:txBody>
          <a:bodyPr/>
          <a:lstStyle/>
          <a:p>
            <a:pPr indent="715963" hangingPunct="0">
              <a:lnSpc>
                <a:spcPct val="140000"/>
              </a:lnSpc>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developed his drawing and crafting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scratch</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刺耳声</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simple piece of </a:t>
            </a:r>
            <a:r>
              <a:rPr lang="en-US" altLang="zh-CN" sz="28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en-US" sz="28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hardships</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艰辛</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even remember how many sheets of paper I used, how many pens I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how many failed pieces I made,” he said. </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125287"/>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91025" algn="l"/>
                <a:tab pos="6727825" algn="l"/>
                <a:tab pos="9420225"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ate	B. hid	C. heard	D. lost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4708" y="3262975"/>
            <a:ext cx="423514" cy="523220"/>
          </a:xfrm>
          <a:prstGeom prst="rect">
            <a:avLst/>
          </a:prstGeom>
        </p:spPr>
        <p:txBody>
          <a:bodyPr wrap="none">
            <a:spAutoFit/>
          </a:bodyPr>
          <a:lstStyle/>
          <a:p>
            <a:r>
              <a:rPr lang="en-US" altLang="zh-CN"/>
              <a:t>B</a:t>
            </a:r>
            <a:endParaRPr lang="zh-CN" altLang="en-US"/>
          </a:p>
        </p:txBody>
      </p:sp>
      <p:sp>
        <p:nvSpPr>
          <p:cNvPr id="6" name="内容占位符 14"/>
          <p:cNvSpPr txBox="1">
            <a:spLocks/>
          </p:cNvSpPr>
          <p:nvPr/>
        </p:nvSpPr>
        <p:spPr bwMode="auto">
          <a:xfrm>
            <a:off x="360854" y="3680884"/>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考查动词辨析。句意：每一件简单的珠宝背后都藏着不少艰辛。</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吃；</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hide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隐藏；</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听见；</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lose</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失去。根据下文的</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don’t even remember how many sheets of paper I used”</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可知，此处指每一件简单的珠宝背后都隐藏着艰辛。故选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667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38616"/>
          </a:xfrm>
        </p:spPr>
        <p:txBody>
          <a:bodyPr/>
          <a:lstStyle/>
          <a:p>
            <a:pPr indent="715963" hangingPunct="0">
              <a:lnSpc>
                <a:spcPct val="140000"/>
              </a:lnSpc>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developed his drawing and crafting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scratch</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刺耳声</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simple piece of </a:t>
            </a:r>
            <a:r>
              <a:rPr lang="en-US" altLang="zh-CN" sz="28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en-US" sz="28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hardships</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艰辛</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even remember how many sheets of paper I used, how many pens I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how many failed pieces I made,” he said. </a:t>
            </a:r>
            <a:endParaRPr lang="zh-CN" alt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06980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3713" algn="l"/>
                <a:tab pos="6910388" algn="l"/>
                <a:tab pos="8974138" algn="l"/>
                <a:tab pos="9861550" algn="l"/>
              </a:tabLst>
            </a:pPr>
            <a:r>
              <a:rPr lang="zh-CN"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found out	B. worked out	C. took out	D. wore out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73673" y="3197392"/>
            <a:ext cx="444352" cy="523220"/>
          </a:xfrm>
          <a:prstGeom prst="rect">
            <a:avLst/>
          </a:prstGeom>
        </p:spPr>
        <p:txBody>
          <a:bodyPr wrap="none">
            <a:spAutoFit/>
          </a:bodyPr>
          <a:lstStyle/>
          <a:p>
            <a:r>
              <a:rPr lang="en-US" altLang="zh-CN"/>
              <a:t>D</a:t>
            </a:r>
            <a:endParaRPr lang="zh-CN" altLang="en-US"/>
          </a:p>
        </p:txBody>
      </p:sp>
      <p:sp>
        <p:nvSpPr>
          <p:cNvPr id="6" name="内容占位符 15"/>
          <p:cNvSpPr txBox="1">
            <a:spLocks/>
          </p:cNvSpPr>
          <p:nvPr/>
        </p:nvSpPr>
        <p:spPr bwMode="auto">
          <a:xfrm>
            <a:off x="360854" y="3636059"/>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我已经记不清用了多少张纸，用坏了多少支笔，以及失败了多少件作品，</a:t>
            </a:r>
            <a:r>
              <a:rPr lang="en-US" altLang="zh-CN" sz="28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他回忆道。</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find out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发现；</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 out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解决；</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take out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取出；</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wear out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耗尽。此处指用坏无数支笔，表达了反复练习的强度。故选</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5166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9896"/>
          </a:xfrm>
        </p:spPr>
        <p:txBody>
          <a:bodyPr/>
          <a:lstStyle/>
          <a:p>
            <a:pPr hangingPunct="0">
              <a:lnSpc>
                <a:spcPct val="140000"/>
              </a:lnSpc>
              <a:spcAft>
                <a:spcPts val="0"/>
              </a:spcAft>
              <a:tabLst>
                <a:tab pos="5645150" algn="l"/>
                <a:tab pos="9861550" algn="l"/>
              </a:tabLst>
            </a:pP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practised</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10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His hard work finally paid off. He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gold medal at a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craft event at the 47th World Skills Competition in France in September.</a:t>
            </a:r>
            <a:endParaRPr lang="zh-CN"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657865"/>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7081838" algn="l"/>
                <a:tab pos="9324975"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days	B. minutes	C. hours	D. weeks</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2638" y="2816500"/>
            <a:ext cx="461986" cy="553998"/>
          </a:xfrm>
          <a:prstGeom prst="rect">
            <a:avLst/>
          </a:prstGeom>
        </p:spPr>
        <p:txBody>
          <a:bodyPr wrap="none">
            <a:spAutoFit/>
          </a:bodyPr>
          <a:lstStyle/>
          <a:p>
            <a:r>
              <a:rPr lang="en-US" altLang="zh-CN" sz="3000"/>
              <a:t>C</a:t>
            </a:r>
            <a:endParaRPr lang="zh-CN" altLang="en-US" sz="3000"/>
          </a:p>
        </p:txBody>
      </p:sp>
      <p:sp>
        <p:nvSpPr>
          <p:cNvPr id="5" name="内容占位符 16"/>
          <p:cNvSpPr txBox="1">
            <a:spLocks/>
          </p:cNvSpPr>
          <p:nvPr/>
        </p:nvSpPr>
        <p:spPr bwMode="auto">
          <a:xfrm>
            <a:off x="360854" y="3321132"/>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考查名词辨析。句意：每天他都会练习</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个小时的珠宝制作。</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一天；</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minute</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hour</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小时；</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week</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周数。根据</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 day”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可知，此处指他每天练习</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个小时。故选</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76102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84417"/>
          </a:xfrm>
        </p:spPr>
        <p:txBody>
          <a:bodyPr/>
          <a:lstStyle/>
          <a:p>
            <a:pPr hangingPunct="0">
              <a:lnSpc>
                <a:spcPct val="140000"/>
              </a:lnSpc>
              <a:spcAft>
                <a:spcPts val="0"/>
              </a:spcAft>
              <a:tabLst>
                <a:tab pos="5645150" algn="l"/>
                <a:tab pos="9861550" algn="l"/>
              </a:tabLst>
            </a:pP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sz="3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practised</a:t>
            </a: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making </a:t>
            </a:r>
            <a:r>
              <a:rPr lang="en-US" altLang="zh-CN" sz="3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10 </a:t>
            </a:r>
            <a:r>
              <a:rPr lang="zh-CN" altLang="zh-CN" sz="3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3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His hard work finally paid off. He </a:t>
            </a:r>
            <a:r>
              <a:rPr lang="zh-CN" altLang="zh-CN" sz="3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3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gold medal at a </a:t>
            </a:r>
            <a:r>
              <a:rPr lang="en-US" altLang="zh-CN" sz="3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craft event at the 47th World Skills Competition in France in September.</a:t>
            </a:r>
            <a:endParaRPr lang="zh-CN"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2697301"/>
            <a:ext cx="11485848" cy="737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91025" algn="l"/>
                <a:tab pos="5645150" algn="l"/>
                <a:tab pos="6634163" algn="l"/>
              </a:tabLst>
            </a:pPr>
            <a:r>
              <a:rPr lang="zh-CN"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won	B. made	C. bought	D. lent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053290" y="2843409"/>
            <a:ext cx="481222" cy="584775"/>
          </a:xfrm>
          <a:prstGeom prst="rect">
            <a:avLst/>
          </a:prstGeom>
        </p:spPr>
        <p:txBody>
          <a:bodyPr wrap="none">
            <a:spAutoFit/>
          </a:bodyPr>
          <a:lstStyle/>
          <a:p>
            <a:pPr algn="just"/>
            <a:r>
              <a:rPr lang="en-US" altLang="zh-CN" sz="3200"/>
              <a:t>A</a:t>
            </a:r>
            <a:endParaRPr lang="zh-CN" altLang="en-US" sz="3200"/>
          </a:p>
        </p:txBody>
      </p:sp>
      <p:sp>
        <p:nvSpPr>
          <p:cNvPr id="8" name="内容占位符 17"/>
          <p:cNvSpPr txBox="1">
            <a:spLocks/>
          </p:cNvSpPr>
          <p:nvPr/>
        </p:nvSpPr>
        <p:spPr bwMode="auto">
          <a:xfrm>
            <a:off x="360854" y="3374922"/>
            <a:ext cx="11485848" cy="1476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win</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赢得；</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制造；</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buy</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购买；</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lend</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借出。</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win a gold medal</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3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获得一枚金牌</a:t>
            </a:r>
            <a:r>
              <a:rPr lang="en-US" altLang="zh-CN" sz="3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471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79351"/>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Zhang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younger students at his school. He wants to pass his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them and encourage them to find their passions</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激情</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“Young people should have some ideas of what they love and work hard for it.”</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385715"/>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910388" algn="l"/>
                <a:tab pos="9420225"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lives	B. invites	C. teaches	D. owns</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00568" y="3530323"/>
            <a:ext cx="461986" cy="553998"/>
          </a:xfrm>
          <a:prstGeom prst="rect">
            <a:avLst/>
          </a:prstGeom>
        </p:spPr>
        <p:txBody>
          <a:bodyPr wrap="none">
            <a:spAutoFit/>
          </a:bodyPr>
          <a:lstStyle/>
          <a:p>
            <a:r>
              <a:rPr lang="en-US" altLang="zh-CN" sz="3000"/>
              <a:t>C</a:t>
            </a:r>
            <a:endParaRPr lang="zh-CN" altLang="en-US" sz="3000"/>
          </a:p>
        </p:txBody>
      </p:sp>
      <p:sp>
        <p:nvSpPr>
          <p:cNvPr id="6" name="内容占位符 18"/>
          <p:cNvSpPr txBox="1">
            <a:spLocks/>
          </p:cNvSpPr>
          <p:nvPr/>
        </p:nvSpPr>
        <p:spPr bwMode="auto">
          <a:xfrm>
            <a:off x="360854" y="3987134"/>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考查动词辨析。句意：现在，张在他的学校教授年轻学生。</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live</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生活；</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invite</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邀请；</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教授；</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own</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拥有。根据</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“younger students”</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可知，此处指教授学生。故选</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550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79351"/>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Zhang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younger students at his school. He wants to pass his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them and encourage them to find their passions</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激情</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“Young people should have some ideas of what they love and work hard for it.”</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396562"/>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5300" algn="l"/>
                <a:tab pos="5645150" algn="l"/>
                <a:tab pos="7262813" algn="l"/>
                <a:tab pos="95059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luck	B. experience	C. hobby	D. level</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926" y="3541170"/>
            <a:ext cx="441146" cy="553998"/>
          </a:xfrm>
          <a:prstGeom prst="rect">
            <a:avLst/>
          </a:prstGeom>
        </p:spPr>
        <p:txBody>
          <a:bodyPr wrap="none">
            <a:spAutoFit/>
          </a:bodyPr>
          <a:lstStyle/>
          <a:p>
            <a:r>
              <a:rPr lang="en-US" altLang="zh-CN" sz="3000"/>
              <a:t>B</a:t>
            </a:r>
            <a:endParaRPr lang="zh-CN" altLang="en-US" sz="3000"/>
          </a:p>
        </p:txBody>
      </p:sp>
      <p:sp>
        <p:nvSpPr>
          <p:cNvPr id="6" name="内容占位符 19"/>
          <p:cNvSpPr txBox="1">
            <a:spLocks/>
          </p:cNvSpPr>
          <p:nvPr/>
        </p:nvSpPr>
        <p:spPr bwMode="auto">
          <a:xfrm>
            <a:off x="360854" y="4040924"/>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考查名词辨析。句意：他想把他的经验传授给他们，并鼓励他们找到自己的激情所在。</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运气；</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experience</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经验；</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hobby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爱好；</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level</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水平。此处指将经验传授给学生。故选</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2064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1039962"/>
            <a:ext cx="11567000" cy="4913922"/>
          </a:xfrm>
          <a:prstGeom prst="rect">
            <a:avLst/>
          </a:prstGeom>
        </p:spPr>
      </p:pic>
      <p:pic>
        <p:nvPicPr>
          <p:cNvPr id="7" name="素养考向.eps" descr="id:2147487378;FounderCES"/>
          <p:cNvPicPr/>
          <p:nvPr/>
        </p:nvPicPr>
        <p:blipFill>
          <a:blip r:embed="rId3"/>
          <a:stretch>
            <a:fillRect/>
          </a:stretch>
        </p:blipFill>
        <p:spPr>
          <a:xfrm>
            <a:off x="375992" y="1111969"/>
            <a:ext cx="3061288" cy="599941"/>
          </a:xfrm>
          <a:prstGeom prst="rect">
            <a:avLst/>
          </a:prstGeom>
        </p:spPr>
      </p:pic>
      <p:sp>
        <p:nvSpPr>
          <p:cNvPr id="3" name="内容占位符 2"/>
          <p:cNvSpPr>
            <a:spLocks noGrp="1"/>
          </p:cNvSpPr>
          <p:nvPr>
            <p:ph idx="1"/>
          </p:nvPr>
        </p:nvSpPr>
        <p:spPr>
          <a:xfrm>
            <a:off x="360854" y="980728"/>
            <a:ext cx="11485848" cy="497315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主要考查学生的思维品质。从张玉鹏的故事中</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我们感受到了热爱与努力的力量。曾经的调皮少年</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如今的国手之巅。他用自己的故事告诉我们</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只要找到自己的热爱</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并为之付出努力</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就能实现梦想。希望青春年少的你也能像张玉鹏一样</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勇敢追梦、点亮人生、开创未来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08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5" y="764704"/>
            <a:ext cx="11377264" cy="1424077"/>
          </a:xfrm>
          <a:prstGeom prst="rect">
            <a:avLst/>
          </a:prstGeom>
        </p:spPr>
      </p:pic>
      <p:pic>
        <p:nvPicPr>
          <p:cNvPr id="5" name="图片 4"/>
          <p:cNvPicPr>
            <a:picLocks noChangeAspect="1"/>
          </p:cNvPicPr>
          <p:nvPr/>
        </p:nvPicPr>
        <p:blipFill>
          <a:blip r:embed="rId3"/>
          <a:stretch>
            <a:fillRect/>
          </a:stretch>
        </p:blipFill>
        <p:spPr>
          <a:xfrm>
            <a:off x="550590" y="2368049"/>
            <a:ext cx="3024336" cy="790377"/>
          </a:xfrm>
          <a:prstGeom prst="rect">
            <a:avLst/>
          </a:prstGeom>
        </p:spPr>
      </p:pic>
      <p:sp>
        <p:nvSpPr>
          <p:cNvPr id="6" name="内容占位符 1"/>
          <p:cNvSpPr>
            <a:spLocks noGrp="1"/>
          </p:cNvSpPr>
          <p:nvPr>
            <p:ph idx="1"/>
          </p:nvPr>
        </p:nvSpPr>
        <p:spPr>
          <a:xfrm>
            <a:off x="360854" y="2350085"/>
            <a:ext cx="11485848" cy="331116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是一篇记叙文。文章主要讲述了珠宝设计师张玉鹏从叛逆少年到世界技能大赛金牌得主的成长历程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展现了他通过勤奋练习实现职业蜕变</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并致力于培养新一代匠人的故事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664149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2827184"/>
          </a:xfrm>
        </p:spPr>
        <p:txBody>
          <a:bodyPr/>
          <a:lstStyle/>
          <a:p>
            <a:pPr indent="715963" hangingPunct="0">
              <a:lnSpc>
                <a:spcPct val="140000"/>
              </a:lnSpc>
              <a:spcAft>
                <a:spcPts val="0"/>
              </a:spcAft>
              <a:tabLst>
                <a:tab pos="715963" algn="l"/>
                <a:tab pos="5645150" algn="l"/>
                <a:tab pos="986155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man sits at a workbench, carefully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pieces of metal and stones. Then he uses a magnifying glass to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piece.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Sometimes,he</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picks up a tool to cut and sand them with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his magic touch, these metal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stones are becoming beautiful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珍宝</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young man is Zhang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Yupeng</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is a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527604"/>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854450" algn="l"/>
                <a:tab pos="6275388" algn="l"/>
                <a:tab pos="8615363" algn="l"/>
                <a:tab pos="9861550" algn="l"/>
              </a:tabLst>
            </a:pP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shouting at	  B. looking at	 C. listening to	  D. talking about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9595" y="3653989"/>
            <a:ext cx="407484" cy="492443"/>
          </a:xfrm>
          <a:prstGeom prst="rect">
            <a:avLst/>
          </a:prstGeom>
        </p:spPr>
        <p:txBody>
          <a:bodyPr wrap="none">
            <a:spAutoFit/>
          </a:bodyPr>
          <a:lstStyle/>
          <a:p>
            <a:r>
              <a:rPr lang="en-US" altLang="zh-CN" sz="2600"/>
              <a:t>B</a:t>
            </a:r>
            <a:endParaRPr lang="zh-CN" altLang="en-US" sz="2600"/>
          </a:p>
        </p:txBody>
      </p:sp>
      <p:sp>
        <p:nvSpPr>
          <p:cNvPr id="6" name="内容占位符 1"/>
          <p:cNvSpPr txBox="1">
            <a:spLocks/>
          </p:cNvSpPr>
          <p:nvPr/>
        </p:nvSpPr>
        <p:spPr bwMode="auto">
          <a:xfrm>
            <a:off x="360854" y="4113220"/>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考查动词短语辨析。句意：一名年轻人坐在工作台前，仔细地观察着小块金属和石头。</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shout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大喊；</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观察；</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listen to</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倾听；</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talk about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谈论。根据下文</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“uses a magnifying glass to”</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可知，观察是制作前的必要步骤。故选</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98093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2827184"/>
          </a:xfrm>
        </p:spPr>
        <p:txBody>
          <a:bodyPr/>
          <a:lstStyle/>
          <a:p>
            <a:pPr indent="715963" hangingPunct="0">
              <a:lnSpc>
                <a:spcPct val="140000"/>
              </a:lnSpc>
              <a:spcAft>
                <a:spcPts val="0"/>
              </a:spcAft>
              <a:tabLst>
                <a:tab pos="715963" algn="l"/>
                <a:tab pos="5645150" algn="l"/>
                <a:tab pos="986155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man sits at a workbench, carefully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pieces of metal and stones. Then he uses a magnifying glass to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piece.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Sometimes,he</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picks up a tool to cut and sand them with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his magic touch, these metal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stones are becoming beautiful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珍宝</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young man is Zhang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Yupeng</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is a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561670"/>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2975" algn="l"/>
                <a:tab pos="6996113" algn="l"/>
                <a:tab pos="9324975" algn="l"/>
              </a:tabLst>
            </a:pP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check	B. wash	  C. guess	    D. fix</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8560" y="3665602"/>
            <a:ext cx="425116" cy="492443"/>
          </a:xfrm>
          <a:prstGeom prst="rect">
            <a:avLst/>
          </a:prstGeom>
        </p:spPr>
        <p:txBody>
          <a:bodyPr wrap="none">
            <a:spAutoFit/>
          </a:bodyPr>
          <a:lstStyle/>
          <a:p>
            <a:r>
              <a:rPr lang="en-US" altLang="zh-CN" sz="2600"/>
              <a:t>A</a:t>
            </a:r>
            <a:endParaRPr lang="zh-CN" altLang="en-US" sz="2600"/>
          </a:p>
        </p:txBody>
      </p:sp>
      <p:sp>
        <p:nvSpPr>
          <p:cNvPr id="6" name="内容占位符 2"/>
          <p:cNvSpPr txBox="1">
            <a:spLocks/>
          </p:cNvSpPr>
          <p:nvPr/>
        </p:nvSpPr>
        <p:spPr bwMode="auto">
          <a:xfrm>
            <a:off x="360854" y="4140115"/>
            <a:ext cx="1148584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考查动词辨析。句意：然后他用放大镜检查每一块。</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check</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检查；</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wash</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清洗</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guess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猜测；</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fix</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修理。在制作珠宝时需要仔细地检查原料品质。故选</a:t>
            </a:r>
            <a:r>
              <a:rPr lang="en-US"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6105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2827184"/>
          </a:xfrm>
        </p:spPr>
        <p:txBody>
          <a:bodyPr/>
          <a:lstStyle/>
          <a:p>
            <a:pPr indent="715963" hangingPunct="0">
              <a:lnSpc>
                <a:spcPct val="140000"/>
              </a:lnSpc>
              <a:spcAft>
                <a:spcPts val="0"/>
              </a:spcAft>
              <a:tabLst>
                <a:tab pos="715963" algn="l"/>
                <a:tab pos="5645150" algn="l"/>
                <a:tab pos="986155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man sits at a workbench, carefully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pieces of metal and stones. Then he uses a magnifying glass to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piece.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Sometimes,he</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picks up a tool to cut and sand them with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his magic touch, these metal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stones are becoming beautiful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珍宝</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young man is Zhang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Yupeng</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is a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525182"/>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667250" algn="l"/>
                <a:tab pos="7262813" algn="l"/>
                <a:tab pos="96869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idea	B. hero	C. care	D. lock</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2700" y="3645024"/>
            <a:ext cx="425116" cy="492443"/>
          </a:xfrm>
          <a:prstGeom prst="rect">
            <a:avLst/>
          </a:prstGeom>
        </p:spPr>
        <p:txBody>
          <a:bodyPr wrap="none">
            <a:spAutoFit/>
          </a:bodyPr>
          <a:lstStyle/>
          <a:p>
            <a:r>
              <a:rPr lang="en-US" altLang="zh-CN" sz="2600"/>
              <a:t>C</a:t>
            </a:r>
            <a:endParaRPr lang="zh-CN" altLang="en-US" sz="2600"/>
          </a:p>
        </p:txBody>
      </p:sp>
      <p:sp>
        <p:nvSpPr>
          <p:cNvPr id="6" name="内容占位符 3"/>
          <p:cNvSpPr txBox="1">
            <a:spLocks/>
          </p:cNvSpPr>
          <p:nvPr/>
        </p:nvSpPr>
        <p:spPr bwMode="auto">
          <a:xfrm>
            <a:off x="360854" y="4068107"/>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考查名词辨析。句意：有时，他会拿起工具，小心翼翼地切割和打磨这些材料。</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想法；</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hero</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英雄；</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小心；</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lock</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锁。根据常识可知，制作珠宝需要极度专注和细致。故选</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014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2827184"/>
          </a:xfrm>
        </p:spPr>
        <p:txBody>
          <a:bodyPr/>
          <a:lstStyle/>
          <a:p>
            <a:pPr indent="715963" hangingPunct="0">
              <a:lnSpc>
                <a:spcPct val="140000"/>
              </a:lnSpc>
              <a:spcAft>
                <a:spcPts val="0"/>
              </a:spcAft>
              <a:tabLst>
                <a:tab pos="715963" algn="l"/>
                <a:tab pos="5645150" algn="l"/>
                <a:tab pos="986155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man sits at a workbench, carefully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small pieces of metal and stones. Then he uses a magnifying glass to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piece.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Sometimes,he</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picks up a tool to cut and sand them with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his magic touch, these metal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stones are becoming beautiful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珍宝</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young man is Zhang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Yupeng</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he is a </a:t>
            </a:r>
            <a:r>
              <a:rPr lang="en-US" altLang="zh-CN" sz="26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528191"/>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933950" algn="l"/>
                <a:tab pos="7262813" algn="l"/>
                <a:tab pos="9420225"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lessons	B. jobs	C. fields	D. pieces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3645024"/>
            <a:ext cx="425116" cy="492443"/>
          </a:xfrm>
          <a:prstGeom prst="rect">
            <a:avLst/>
          </a:prstGeom>
        </p:spPr>
        <p:txBody>
          <a:bodyPr wrap="none">
            <a:spAutoFit/>
          </a:bodyPr>
          <a:lstStyle/>
          <a:p>
            <a:r>
              <a:rPr lang="en-US" altLang="zh-CN" sz="2600"/>
              <a:t>D</a:t>
            </a:r>
            <a:endParaRPr lang="zh-CN" altLang="en-US" sz="2600"/>
          </a:p>
        </p:txBody>
      </p:sp>
      <p:sp>
        <p:nvSpPr>
          <p:cNvPr id="6" name="内容占位符 4"/>
          <p:cNvSpPr txBox="1">
            <a:spLocks/>
          </p:cNvSpPr>
          <p:nvPr/>
        </p:nvSpPr>
        <p:spPr bwMode="auto">
          <a:xfrm>
            <a:off x="360854" y="4113220"/>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考查名词辨析。句意：在他的巧手下，这些金属和石头逐渐变成了精美的珠宝。</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lesson</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课程；</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工作；</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field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领域；</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piece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碎片。此处与上文的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“small pieces of metal and stones”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形成呼应。故选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1024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indent="715963" hangingPunct="0">
              <a:spcAft>
                <a:spcPts val="0"/>
              </a:spcAft>
            </a:pP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Zhang was younger, he didn’t take schoolwork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Later, he went to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at the Beijing Arts and Design Technology Institute. There, he turned over a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leaf. He got interested in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and started to work hard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endParaRPr lang="zh-CN" altLang="zh-CN"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452335"/>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38700" algn="l"/>
                <a:tab pos="7358063" algn="l"/>
                <a:tab pos="9686925"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seriously	B. excitedly	C. happily	D. sadly</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638" y="3590946"/>
            <a:ext cx="461986" cy="553998"/>
          </a:xfrm>
          <a:prstGeom prst="rect">
            <a:avLst/>
          </a:prstGeom>
        </p:spPr>
        <p:txBody>
          <a:bodyPr wrap="none">
            <a:spAutoFit/>
          </a:bodyPr>
          <a:lstStyle/>
          <a:p>
            <a:r>
              <a:rPr lang="en-US" altLang="zh-CN" sz="3000"/>
              <a:t>A</a:t>
            </a:r>
            <a:endParaRPr lang="zh-CN" altLang="en-US" sz="3000"/>
          </a:p>
        </p:txBody>
      </p:sp>
      <p:sp>
        <p:nvSpPr>
          <p:cNvPr id="6" name="内容占位符 6"/>
          <p:cNvSpPr txBox="1">
            <a:spLocks/>
          </p:cNvSpPr>
          <p:nvPr/>
        </p:nvSpPr>
        <p:spPr bwMode="auto">
          <a:xfrm>
            <a:off x="360854" y="4086037"/>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考查副词辨析。句意：张年轻的时候对待学业不认真。</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seriously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认真地；</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excitedly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兴奋地；</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happily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快乐地；</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sadly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悲伤地。</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take </a:t>
            </a:r>
            <a:r>
              <a:rPr lang="en-US" altLang="zh-CN" sz="3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seriously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为固定搭配，意为</a:t>
            </a:r>
            <a:r>
              <a:rPr lang="en-US" altLang="zh-CN" sz="3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认真对待某事</a:t>
            </a:r>
            <a:r>
              <a:rPr lang="en-US" altLang="zh-CN" sz="30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02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indent="715963" hangingPunct="0">
              <a:spcAft>
                <a:spcPts val="0"/>
              </a:spcAft>
            </a:pP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Zhang was younger, he didn’t take schoolwork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Later, he went to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at the Beijing Arts and Design Technology Institute. There, he turned over a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leaf. He got interested in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and started to work hard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endParaRPr lang="zh-CN" altLang="zh-CN"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457723"/>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486275" algn="l"/>
                <a:tab pos="6815138"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help	B. study	C. follow	D. describe</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91603" y="3590946"/>
            <a:ext cx="441146" cy="553998"/>
          </a:xfrm>
          <a:prstGeom prst="rect">
            <a:avLst/>
          </a:prstGeom>
        </p:spPr>
        <p:txBody>
          <a:bodyPr wrap="none">
            <a:spAutoFit/>
          </a:bodyPr>
          <a:lstStyle/>
          <a:p>
            <a:r>
              <a:rPr lang="en-US" altLang="zh-CN" sz="3000"/>
              <a:t>B</a:t>
            </a:r>
            <a:endParaRPr lang="zh-CN" altLang="en-US" sz="3000"/>
          </a:p>
        </p:txBody>
      </p:sp>
      <p:sp>
        <p:nvSpPr>
          <p:cNvPr id="6" name="内容占位符 7"/>
          <p:cNvSpPr txBox="1">
            <a:spLocks/>
          </p:cNvSpPr>
          <p:nvPr/>
        </p:nvSpPr>
        <p:spPr bwMode="auto">
          <a:xfrm>
            <a:off x="360854" y="4103967"/>
            <a:ext cx="11485848" cy="2082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考查动词辨析。句意：后来他去了北京艺术设计学院学习珠宝设计。</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follow</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跟随；</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describe</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描述。根据常识可知，去北京艺术设计学院应是为了学习珠宝设计。故选</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2542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57934"/>
            <a:ext cx="11485848" cy="2862322"/>
          </a:xfrm>
        </p:spPr>
        <p:txBody>
          <a:bodyPr/>
          <a:lstStyle/>
          <a:p>
            <a:pPr indent="715963" hangingPunct="0">
              <a:spcAft>
                <a:spcPts val="0"/>
              </a:spcAft>
            </a:pP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Zhang was younger, he didn’t take schoolwork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Later, he went to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at the Beijing Arts and Design Technology Institute. There, he turned over a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leaf. He got interested in </a:t>
            </a:r>
            <a:r>
              <a:rPr lang="en-US" altLang="zh-CN" sz="3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design and started to work hard </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30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endParaRPr lang="zh-CN" altLang="zh-CN" sz="3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248702"/>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 pos="6815138" algn="l"/>
                <a:tab pos="92392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lazy	B. big	C. short	D. new</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638" y="3384830"/>
            <a:ext cx="461986" cy="553998"/>
          </a:xfrm>
          <a:prstGeom prst="rect">
            <a:avLst/>
          </a:prstGeom>
        </p:spPr>
        <p:txBody>
          <a:bodyPr wrap="none">
            <a:spAutoFit/>
          </a:bodyPr>
          <a:lstStyle/>
          <a:p>
            <a:r>
              <a:rPr lang="en-US" altLang="zh-CN" sz="3000"/>
              <a:t>D</a:t>
            </a:r>
            <a:endParaRPr lang="zh-CN" altLang="en-US" sz="3000"/>
          </a:p>
        </p:txBody>
      </p:sp>
      <p:sp>
        <p:nvSpPr>
          <p:cNvPr id="6" name="内容占位符 8"/>
          <p:cNvSpPr txBox="1">
            <a:spLocks/>
          </p:cNvSpPr>
          <p:nvPr/>
        </p:nvSpPr>
        <p:spPr bwMode="auto">
          <a:xfrm>
            <a:off x="360854" y="3888886"/>
            <a:ext cx="11485848" cy="2774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考查形容词辨析。句意：在那里，他的人生翻开了新篇章。</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lazy</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懒惰的；</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big</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大的；</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short</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短的；</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new</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新的。根据</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got interested in </a:t>
            </a:r>
            <a:r>
              <a:rPr lang="en-US" altLang="zh-CN" sz="30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jewellery</a:t>
            </a:r>
            <a:r>
              <a:rPr lang="en-US"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design”</a:t>
            </a:r>
            <a:r>
              <a:rPr lang="zh-CN" altLang="zh-CN" sz="30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可知，不</a:t>
            </a:r>
            <a:r>
              <a:rPr lang="zh-CN" altLang="zh-CN" sz="30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同于以往的不务正业，他的人生翻开了新篇章。故选</a:t>
            </a:r>
            <a:r>
              <a:rPr lang="en-US" altLang="zh-CN" sz="30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0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696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1084</Words>
  <Application>Microsoft Office PowerPoint</Application>
  <PresentationFormat>自定义</PresentationFormat>
  <Paragraphs>64</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